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77" r:id="rId4"/>
    <p:sldId id="269" r:id="rId5"/>
    <p:sldId id="275" r:id="rId6"/>
    <p:sldId id="273" r:id="rId7"/>
    <p:sldId id="274" r:id="rId8"/>
  </p:sldIdLst>
  <p:sldSz cx="12192000" cy="6858000"/>
  <p:notesSz cx="6797675" cy="9926638"/>
  <p:custDataLst>
    <p:tags r:id="rId10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52AC0-5022-4133-80F4-36D959B89133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B1723-17E9-4EC9-A704-B7AFD131738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811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F2E14E-D862-4BA8-99B5-E7019D3301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E199AE-64E5-4062-B0FE-3E0F6AD25D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5410A9-1A44-42F0-A18E-FA211F63D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CC837A-BC61-47EB-B88B-4D3EBA8AB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AAF5B0-6839-47E7-960F-16F67D901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9108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BF5C2D-8309-4E1C-BBA5-A0215D69B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C0B736-4A65-4834-A951-89C4C479B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F1470D-D96C-4842-A6B8-0773CB170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9434C6-32E4-4162-AF7D-A3BC60A44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1180AD-A934-4F67-BF00-E66AA280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7402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C753ACA-0436-4136-9162-1E4EAD964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CB573F-EB62-49CA-B4D3-2AAA12B29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A6642A-13CC-4AC9-B4F1-01A9F88E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370961-FDFA-4481-925D-05253EEA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274983-2475-4A85-99EC-F0602156E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914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B9CB3D-ACD8-4DB1-8E35-D7E5DE67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2C5C23-FEDF-4316-B1C8-9A72C66C0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98A841-7897-42CA-9080-851F3A6B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CDF0B9-F9CB-4380-BC59-5E89D87B8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87194C-8241-48D6-9CE3-EE275249F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9448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2D107C-FE7B-4A10-8DEE-2C121483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E3C7C6-96E0-4E3E-AC21-DA421A4EB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CCB56C-5FE7-4DF8-9BA7-D5ABC8CB6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5E3744-BDD8-46B6-9917-0776CE2FE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F1F939-0020-489B-AF54-8FBF838F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3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4A38CB-042C-4E2A-8CB9-029BC2F88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C0FEE6-8916-4E13-91B3-7F776C541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6676FD-501F-4C45-A87A-EA8732399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7D2AC1-E93D-4D3A-8D2D-4768C653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1BBC56-69B4-4057-A4CB-FA3BB170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8BB581-ED7F-4ECB-90A4-C084F0FC8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6674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E069E0-8DE4-402D-971C-31C2E7385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0281C5-5B0B-43DB-A21D-09E4C7B10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F22A2D9-CB41-428B-B919-9AEAB6A8A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87F966E-2CEF-4E03-9FD5-1D244536F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F70184-0758-4A6C-AECC-F733BE52D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D50867E-8CE6-4188-B9C8-DCAF8378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983081A-E987-4278-8D12-B095D560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98284F-C634-4E9B-9FE8-AD9D7099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041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7C3BE1-D4D4-4408-9326-9A7D13B4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8F3B1B8-A306-497E-968F-5B29B624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ECEF05-0FEA-40A7-AB10-F19C9B421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B47DF2-8468-4E93-8CA3-797A7D6E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036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94E292E-C0DB-48A0-80A4-2CB8E2482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B02EC5C-A33D-4E32-8460-76A3270C0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5C06726-139A-4707-BF93-F7E9FA84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443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FD5F35-3BDD-47C5-800F-43BAF79A8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FB2709-7BE4-482A-8563-C00B1C665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1A471A-B037-4A80-BD9C-8E6C1FB4A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E7AD1C-6392-46A2-B1D3-74A6663DE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F5D8C6-0001-4918-B18E-4107523B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AF920A-1103-47BF-87E7-F68D8B81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1236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548B1B-48DD-4106-ABE1-3E71E040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4094DCC-6F5C-40A1-AD95-031E0C3BC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ADDE36-4498-486B-9582-F9648A61C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EEC3B7-0E12-4B10-8C28-29646DA67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559579-6929-4015-BA81-F1240331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583AA2-2D99-4194-8098-0E026F756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126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5783DCE-F493-4255-BC19-530AE84B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8F5AB6-711D-486A-9911-60ED7CFFF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43133B-061A-4BCA-A6F4-0B8841571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D1DD0-E2E7-486B-9FED-943878658419}" type="datetimeFigureOut">
              <a:rPr lang="fr-CH" smtClean="0"/>
              <a:t>19.12.2023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0C73E3-1827-4B3B-A3A3-904B9ACDD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1BAEDE-C6F8-42D7-BED4-0B709FF6D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93248-8F9C-4DFE-BC63-F567E6B5DFD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7441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3.tif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8.png"/><Relationship Id="rId11" Type="http://schemas.openxmlformats.org/officeDocument/2006/relationships/image" Target="../media/image1.jpg"/><Relationship Id="rId5" Type="http://schemas.openxmlformats.org/officeDocument/2006/relationships/image" Target="../media/image7.png"/><Relationship Id="rId10" Type="http://schemas.openxmlformats.org/officeDocument/2006/relationships/image" Target="../media/image6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essources-cep.ch/cours/?cours=Supports_de_cours_CFFE_e-learnin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FD9728D-3F92-4CDD-BE2D-5C29F3C46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r-CH" sz="11500" b="1" dirty="0"/>
              <a:t>CFFE E-learning  Bienvenue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568024-75AD-4628-B8D0-BE823139B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fr-CH" dirty="0"/>
              <a:t>www.cffe.cep.swiss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90CCEEA2-2AAF-4571-9EB4-44CB06499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103" y="810872"/>
            <a:ext cx="974856" cy="8448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9707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451185-C666-4FA2-36C1-6FB02FA0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/>
              <a:t>Objectifs de la formation CFFE e-learning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BF1E9B-E0E1-63F7-41FC-513A1AB64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Acquérir de nouvelles connaissances (à l’aide du e-learning) en lien avec le rôle de formateur ou formatrice</a:t>
            </a:r>
          </a:p>
          <a:p>
            <a:r>
              <a:rPr lang="fr-CH" dirty="0"/>
              <a:t>Développer de nouvelles compétences pour former des apprenti-e-s (à l’aide de documents réflexifs) et de mises en pratiques sur le terrain</a:t>
            </a:r>
          </a:p>
          <a:p>
            <a:endParaRPr lang="fr-CH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BFAF69D0-A16E-0271-5E9E-05DE010E97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575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 39">
            <a:extLst>
              <a:ext uri="{FF2B5EF4-FFF2-40B4-BE49-F238E27FC236}">
                <a16:creationId xmlns:a16="http://schemas.microsoft.com/office/drawing/2014/main" id="{99CAD981-A0AE-0A47-B6D0-0390002F894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86000"/>
                    </a14:imgEffect>
                    <a14:imgEffect>
                      <a14:colorTemperature colorTemp="6006"/>
                    </a14:imgEffect>
                    <a14:imgEffect>
                      <a14:saturation sat="86000"/>
                    </a14:imgEffect>
                    <a14:imgEffect>
                      <a14:brightnessContrast bright="-43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8228" y="2646748"/>
            <a:ext cx="1241118" cy="1394197"/>
          </a:xfrm>
          <a:prstGeom prst="rect">
            <a:avLst/>
          </a:prstGeom>
          <a:effectLst>
            <a:softEdge rad="139700"/>
          </a:effec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E9AFA7B-7932-7FF6-9B81-28DF562C7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258"/>
            <a:ext cx="10515600" cy="892017"/>
          </a:xfrm>
        </p:spPr>
        <p:txBody>
          <a:bodyPr/>
          <a:lstStyle/>
          <a:p>
            <a:pPr algn="ctr"/>
            <a:r>
              <a:rPr lang="fr-CH" b="1" dirty="0">
                <a:solidFill>
                  <a:schemeClr val="accent4">
                    <a:lumMod val="75000"/>
                  </a:schemeClr>
                </a:solidFill>
              </a:rPr>
              <a:t>Cursus CFFE e-learning</a:t>
            </a:r>
          </a:p>
        </p:txBody>
      </p:sp>
      <p:sp>
        <p:nvSpPr>
          <p:cNvPr id="7" name="Double flèche horizontale 6">
            <a:extLst>
              <a:ext uri="{FF2B5EF4-FFF2-40B4-BE49-F238E27FC236}">
                <a16:creationId xmlns:a16="http://schemas.microsoft.com/office/drawing/2014/main" id="{16427318-4948-C547-9E30-F3D75126B332}"/>
              </a:ext>
            </a:extLst>
          </p:cNvPr>
          <p:cNvSpPr/>
          <p:nvPr/>
        </p:nvSpPr>
        <p:spPr bwMode="auto">
          <a:xfrm>
            <a:off x="344289" y="5233582"/>
            <a:ext cx="10899509" cy="668775"/>
          </a:xfrm>
          <a:prstGeom prst="leftRightArrow">
            <a:avLst>
              <a:gd name="adj1" fmla="val 50000"/>
              <a:gd name="adj2" fmla="val 50000"/>
            </a:avLst>
          </a:prstGeom>
          <a:gradFill flip="none" rotWithShape="1">
            <a:gsLst>
              <a:gs pos="100000">
                <a:schemeClr val="accent1">
                  <a:lumMod val="5000"/>
                  <a:lumOff val="95000"/>
                </a:schemeClr>
              </a:gs>
              <a:gs pos="98000">
                <a:srgbClr val="00B050"/>
              </a:gs>
              <a:gs pos="22000">
                <a:schemeClr val="bg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Mise en pratique progressive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0C108D7-48E4-D54D-A097-FFBB2CCB7B6D}"/>
              </a:ext>
            </a:extLst>
          </p:cNvPr>
          <p:cNvSpPr/>
          <p:nvPr/>
        </p:nvSpPr>
        <p:spPr>
          <a:xfrm rot="20001593">
            <a:off x="4826350" y="1973609"/>
            <a:ext cx="2331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Coaching 1 : 4h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«Point de situation»</a:t>
            </a:r>
          </a:p>
        </p:txBody>
      </p:sp>
      <p:sp>
        <p:nvSpPr>
          <p:cNvPr id="22" name="Flèche vers la droite 21">
            <a:extLst>
              <a:ext uri="{FF2B5EF4-FFF2-40B4-BE49-F238E27FC236}">
                <a16:creationId xmlns:a16="http://schemas.microsoft.com/office/drawing/2014/main" id="{1B67804C-5DFB-CD4B-BE47-0B1AC031C93C}"/>
              </a:ext>
            </a:extLst>
          </p:cNvPr>
          <p:cNvSpPr/>
          <p:nvPr/>
        </p:nvSpPr>
        <p:spPr>
          <a:xfrm>
            <a:off x="388943" y="3108858"/>
            <a:ext cx="929621" cy="43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Zoom</a:t>
            </a:r>
          </a:p>
        </p:txBody>
      </p:sp>
      <p:sp>
        <p:nvSpPr>
          <p:cNvPr id="23" name="Flèche vers la droite 22">
            <a:extLst>
              <a:ext uri="{FF2B5EF4-FFF2-40B4-BE49-F238E27FC236}">
                <a16:creationId xmlns:a16="http://schemas.microsoft.com/office/drawing/2014/main" id="{7D61C7F4-0AEB-C346-A446-95585CD78FBE}"/>
              </a:ext>
            </a:extLst>
          </p:cNvPr>
          <p:cNvSpPr/>
          <p:nvPr/>
        </p:nvSpPr>
        <p:spPr>
          <a:xfrm>
            <a:off x="4844349" y="3108858"/>
            <a:ext cx="1418624" cy="4391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Zoom</a:t>
            </a:r>
          </a:p>
        </p:txBody>
      </p:sp>
      <p:sp>
        <p:nvSpPr>
          <p:cNvPr id="24" name="Flèche vers la droite 23">
            <a:extLst>
              <a:ext uri="{FF2B5EF4-FFF2-40B4-BE49-F238E27FC236}">
                <a16:creationId xmlns:a16="http://schemas.microsoft.com/office/drawing/2014/main" id="{FD6BFDB3-C7C0-CD4B-B5CF-5F5E6C703889}"/>
              </a:ext>
            </a:extLst>
          </p:cNvPr>
          <p:cNvSpPr/>
          <p:nvPr/>
        </p:nvSpPr>
        <p:spPr>
          <a:xfrm>
            <a:off x="9748636" y="3084260"/>
            <a:ext cx="1499667" cy="4391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Flèche vers la droite 24">
                <a:extLst>
                  <a:ext uri="{FF2B5EF4-FFF2-40B4-BE49-F238E27FC236}">
                    <a16:creationId xmlns:a16="http://schemas.microsoft.com/office/drawing/2014/main" id="{3C827393-C3B3-9E4E-A851-4459837BF8DF}"/>
                  </a:ext>
                </a:extLst>
              </p:cNvPr>
              <p:cNvSpPr/>
              <p:nvPr/>
            </p:nvSpPr>
            <p:spPr>
              <a:xfrm>
                <a:off x="1401243" y="3103036"/>
                <a:ext cx="3396845" cy="439182"/>
              </a:xfrm>
              <a:prstGeom prst="right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E-Learning  (Modules 1 à 3) </a:t>
                </a:r>
                <a14:m>
                  <m:oMath xmlns:m="http://schemas.openxmlformats.org/officeDocument/2006/math">
                    <m:r>
                      <a:rPr kumimoji="0" lang="fr-CH" sz="16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kumimoji="0" lang="fr-FR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∼</m:t>
                    </m:r>
                  </m:oMath>
                </a14:m>
                <a:r>
                  <a:rPr kumimoji="0" lang="fr-FR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15h</a:t>
                </a:r>
              </a:p>
            </p:txBody>
          </p:sp>
        </mc:Choice>
        <mc:Fallback xmlns="">
          <p:sp>
            <p:nvSpPr>
              <p:cNvPr id="25" name="Flèche vers la droite 24">
                <a:extLst>
                  <a:ext uri="{FF2B5EF4-FFF2-40B4-BE49-F238E27FC236}">
                    <a16:creationId xmlns:a16="http://schemas.microsoft.com/office/drawing/2014/main" id="{3C827393-C3B3-9E4E-A851-4459837BF8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243" y="3103036"/>
                <a:ext cx="3396845" cy="439182"/>
              </a:xfrm>
              <a:prstGeom prst="rightArrow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Flèche vers la droite 25">
                <a:extLst>
                  <a:ext uri="{FF2B5EF4-FFF2-40B4-BE49-F238E27FC236}">
                    <a16:creationId xmlns:a16="http://schemas.microsoft.com/office/drawing/2014/main" id="{3DFF7A78-F034-7842-8A1B-3EE68B309092}"/>
                  </a:ext>
                </a:extLst>
              </p:cNvPr>
              <p:cNvSpPr/>
              <p:nvPr/>
            </p:nvSpPr>
            <p:spPr>
              <a:xfrm>
                <a:off x="6307382" y="3102498"/>
                <a:ext cx="3396845" cy="432376"/>
              </a:xfrm>
              <a:prstGeom prst="right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E-Learning (Modules 4 à 7) </a:t>
                </a:r>
                <a14:m>
                  <m:oMath xmlns:m="http://schemas.openxmlformats.org/officeDocument/2006/math">
                    <m:r>
                      <a:rPr kumimoji="0" lang="fr-FR" sz="16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∼</m:t>
                    </m:r>
                  </m:oMath>
                </a14:m>
                <a:r>
                  <a:rPr kumimoji="0" lang="fr-FR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14h</a:t>
                </a:r>
              </a:p>
            </p:txBody>
          </p:sp>
        </mc:Choice>
        <mc:Fallback xmlns="">
          <p:sp>
            <p:nvSpPr>
              <p:cNvPr id="26" name="Flèche vers la droite 25">
                <a:extLst>
                  <a:ext uri="{FF2B5EF4-FFF2-40B4-BE49-F238E27FC236}">
                    <a16:creationId xmlns:a16="http://schemas.microsoft.com/office/drawing/2014/main" id="{3DFF7A78-F034-7842-8A1B-3EE68B3090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382" y="3102498"/>
                <a:ext cx="3396845" cy="432376"/>
              </a:xfrm>
              <a:prstGeom prst="rightArrow">
                <a:avLst/>
              </a:prstGeom>
              <a:blipFill>
                <a:blip r:embed="rId6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8896C897-E4FF-1741-8234-D03A1756395F}"/>
              </a:ext>
            </a:extLst>
          </p:cNvPr>
          <p:cNvSpPr/>
          <p:nvPr/>
        </p:nvSpPr>
        <p:spPr>
          <a:xfrm rot="20001593">
            <a:off x="9849937" y="2094454"/>
            <a:ext cx="16850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Coaching 2 : 4h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«Point final»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7A86CD7-E1A9-9344-946F-97B1467FE82A}"/>
              </a:ext>
            </a:extLst>
          </p:cNvPr>
          <p:cNvSpPr/>
          <p:nvPr/>
        </p:nvSpPr>
        <p:spPr>
          <a:xfrm rot="20001593">
            <a:off x="471482" y="2373758"/>
            <a:ext cx="1694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Bienvenue : 1h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CD7BC02-379D-0340-A58F-4AD11178EAA8}"/>
              </a:ext>
            </a:extLst>
          </p:cNvPr>
          <p:cNvSpPr/>
          <p:nvPr/>
        </p:nvSpPr>
        <p:spPr>
          <a:xfrm>
            <a:off x="6717035" y="3654004"/>
            <a:ext cx="2942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Livrables:     Fiches 8 à 13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2CF696D-1E51-A349-BBD0-EB688E886194}"/>
              </a:ext>
            </a:extLst>
          </p:cNvPr>
          <p:cNvSpPr/>
          <p:nvPr/>
        </p:nvSpPr>
        <p:spPr>
          <a:xfrm>
            <a:off x="1868929" y="3654004"/>
            <a:ext cx="2942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Livrables:     Fiches 1 à 7</a:t>
            </a:r>
          </a:p>
        </p:txBody>
      </p:sp>
      <p:sp>
        <p:nvSpPr>
          <p:cNvPr id="35" name="Bulle ronde 34">
            <a:extLst>
              <a:ext uri="{FF2B5EF4-FFF2-40B4-BE49-F238E27FC236}">
                <a16:creationId xmlns:a16="http://schemas.microsoft.com/office/drawing/2014/main" id="{15C33645-56F7-C248-A8DE-352348E15217}"/>
              </a:ext>
            </a:extLst>
          </p:cNvPr>
          <p:cNvSpPr/>
          <p:nvPr/>
        </p:nvSpPr>
        <p:spPr>
          <a:xfrm rot="20001098">
            <a:off x="68072" y="1190535"/>
            <a:ext cx="2034103" cy="930604"/>
          </a:xfrm>
          <a:prstGeom prst="wedgeEllipseCallout">
            <a:avLst/>
          </a:prstGeom>
          <a:solidFill>
            <a:schemeClr val="accent1"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BLEU = Ensemble</a:t>
            </a:r>
          </a:p>
        </p:txBody>
      </p:sp>
      <p:sp>
        <p:nvSpPr>
          <p:cNvPr id="36" name="Bulle ronde 35">
            <a:extLst>
              <a:ext uri="{FF2B5EF4-FFF2-40B4-BE49-F238E27FC236}">
                <a16:creationId xmlns:a16="http://schemas.microsoft.com/office/drawing/2014/main" id="{7963B1CD-1CB4-2447-90EA-E4B9853AA304}"/>
              </a:ext>
            </a:extLst>
          </p:cNvPr>
          <p:cNvSpPr/>
          <p:nvPr/>
        </p:nvSpPr>
        <p:spPr>
          <a:xfrm rot="9200505" flipH="1" flipV="1">
            <a:off x="7254701" y="1343398"/>
            <a:ext cx="1923587" cy="959789"/>
          </a:xfrm>
          <a:prstGeom prst="wedgeEllipseCallout">
            <a:avLst/>
          </a:prstGeom>
          <a:solidFill>
            <a:srgbClr val="00B050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VERT =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Individuel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1" name="Image 40">
            <a:extLst>
              <a:ext uri="{FF2B5EF4-FFF2-40B4-BE49-F238E27FC236}">
                <a16:creationId xmlns:a16="http://schemas.microsoft.com/office/drawing/2014/main" id="{07B12D5E-D1F5-5C4C-A86A-157CC7B4E53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2610" t="16232" r="25097" b="20657"/>
          <a:stretch/>
        </p:blipFill>
        <p:spPr>
          <a:xfrm>
            <a:off x="11274363" y="4794400"/>
            <a:ext cx="780829" cy="1104493"/>
          </a:xfrm>
          <a:prstGeom prst="rect">
            <a:avLst/>
          </a:prstGeom>
          <a:effectLst>
            <a:softEdge rad="50800"/>
          </a:effectLst>
        </p:spPr>
      </p:pic>
      <p:sp>
        <p:nvSpPr>
          <p:cNvPr id="42" name="ZoneTexte 41">
            <a:extLst>
              <a:ext uri="{FF2B5EF4-FFF2-40B4-BE49-F238E27FC236}">
                <a16:creationId xmlns:a16="http://schemas.microsoft.com/office/drawing/2014/main" id="{E7C0B441-AE98-504F-8D42-DF4192720708}"/>
              </a:ext>
            </a:extLst>
          </p:cNvPr>
          <p:cNvSpPr txBox="1"/>
          <p:nvPr/>
        </p:nvSpPr>
        <p:spPr>
          <a:xfrm>
            <a:off x="11333636" y="5898893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SUCCES</a:t>
            </a:r>
          </a:p>
        </p:txBody>
      </p:sp>
      <p:pic>
        <p:nvPicPr>
          <p:cNvPr id="47" name="Image 46">
            <a:extLst>
              <a:ext uri="{FF2B5EF4-FFF2-40B4-BE49-F238E27FC236}">
                <a16:creationId xmlns:a16="http://schemas.microsoft.com/office/drawing/2014/main" id="{43D68473-BD78-4342-9388-948E51CDF8F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400000"/>
                    </a14:imgEffect>
                    <a14:imgEffect>
                      <a14:brightnessContrast bright="-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19427" y="4003396"/>
            <a:ext cx="953094" cy="673868"/>
          </a:xfrm>
          <a:prstGeom prst="rect">
            <a:avLst/>
          </a:prstGeom>
        </p:spPr>
      </p:pic>
      <p:pic>
        <p:nvPicPr>
          <p:cNvPr id="54" name="Image 53">
            <a:extLst>
              <a:ext uri="{FF2B5EF4-FFF2-40B4-BE49-F238E27FC236}">
                <a16:creationId xmlns:a16="http://schemas.microsoft.com/office/drawing/2014/main" id="{34EB5C80-9951-C64C-BD99-A36A242C0BB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18949" y="4162944"/>
            <a:ext cx="909056" cy="642732"/>
          </a:xfrm>
          <a:prstGeom prst="rect">
            <a:avLst/>
          </a:prstGeom>
        </p:spPr>
      </p:pic>
      <p:pic>
        <p:nvPicPr>
          <p:cNvPr id="55" name="Image 54">
            <a:extLst>
              <a:ext uri="{FF2B5EF4-FFF2-40B4-BE49-F238E27FC236}">
                <a16:creationId xmlns:a16="http://schemas.microsoft.com/office/drawing/2014/main" id="{3AF13765-13BC-0A4C-BD23-A28729D0C2E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400000"/>
                    </a14:imgEffect>
                    <a14:imgEffect>
                      <a14:brightnessContrast bright="-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84725" y="3969336"/>
            <a:ext cx="924892" cy="653928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2DE1AF4-221E-1E4B-A3DA-5CC0EC297B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400000"/>
                    </a14:imgEffect>
                    <a14:imgEffect>
                      <a14:brightnessContrast contrast="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47171" y="4105070"/>
            <a:ext cx="913529" cy="645894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CF791FA1-DF0C-4C4C-A2DB-08BA6B3401F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400000"/>
                    </a14:imgEffect>
                    <a14:imgEffect>
                      <a14:brightnessContrast contrast="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70703" y="4275617"/>
            <a:ext cx="913529" cy="645894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44DA1C87-DC23-6340-9FA0-6B1AADCF33F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71349" y="4315344"/>
            <a:ext cx="909056" cy="642732"/>
          </a:xfrm>
          <a:prstGeom prst="rect">
            <a:avLst/>
          </a:prstGeom>
        </p:spPr>
      </p:pic>
      <p:pic>
        <p:nvPicPr>
          <p:cNvPr id="5" name="Image 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95FEA642-BEB1-C69C-D25B-6F6F1EAF774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0343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6B03AB-8A7F-9AE4-106B-A7125BD59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" y="231775"/>
            <a:ext cx="10420350" cy="682625"/>
          </a:xfrm>
        </p:spPr>
        <p:txBody>
          <a:bodyPr>
            <a:normAutofit fontScale="90000"/>
          </a:bodyPr>
          <a:lstStyle/>
          <a:p>
            <a:r>
              <a:rPr lang="fr-CH" dirty="0"/>
              <a:t>Programme CFFE e-learning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74B762DE-8F4F-38BD-E493-CE1874DF5E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754758"/>
              </p:ext>
            </p:extLst>
          </p:nvPr>
        </p:nvGraphicFramePr>
        <p:xfrm>
          <a:off x="238126" y="1117102"/>
          <a:ext cx="11220450" cy="506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3197">
                  <a:extLst>
                    <a:ext uri="{9D8B030D-6E8A-4147-A177-3AD203B41FA5}">
                      <a16:colId xmlns:a16="http://schemas.microsoft.com/office/drawing/2014/main" val="3392660574"/>
                    </a:ext>
                  </a:extLst>
                </a:gridCol>
                <a:gridCol w="4750676">
                  <a:extLst>
                    <a:ext uri="{9D8B030D-6E8A-4147-A177-3AD203B41FA5}">
                      <a16:colId xmlns:a16="http://schemas.microsoft.com/office/drawing/2014/main" val="4176346976"/>
                    </a:ext>
                  </a:extLst>
                </a:gridCol>
                <a:gridCol w="2417997">
                  <a:extLst>
                    <a:ext uri="{9D8B030D-6E8A-4147-A177-3AD203B41FA5}">
                      <a16:colId xmlns:a16="http://schemas.microsoft.com/office/drawing/2014/main" val="530042249"/>
                    </a:ext>
                  </a:extLst>
                </a:gridCol>
                <a:gridCol w="1868580">
                  <a:extLst>
                    <a:ext uri="{9D8B030D-6E8A-4147-A177-3AD203B41FA5}">
                      <a16:colId xmlns:a16="http://schemas.microsoft.com/office/drawing/2014/main" val="3849758251"/>
                    </a:ext>
                  </a:extLst>
                </a:gridCol>
              </a:tblGrid>
              <a:tr h="5770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Thème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Livrables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Durée approximative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Ensemble ou à son rythme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7127000"/>
                  </a:ext>
                </a:extLst>
              </a:tr>
              <a:tr h="3462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b="1" dirty="0"/>
                        <a:t>Zoom de bienvenue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H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1 heure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Ensemble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8677699"/>
                  </a:ext>
                </a:extLst>
              </a:tr>
              <a:tr h="21926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b="1" dirty="0"/>
                        <a:t>E-learning + travail intermédiaire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600" b="0" dirty="0"/>
                        <a:t>E-learning</a:t>
                      </a:r>
                    </a:p>
                    <a:p>
                      <a:pPr marL="22860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fr-FR" sz="1600" b="0" dirty="0"/>
                    </a:p>
                    <a:p>
                      <a:pPr marL="22860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fr-FR" sz="1600" b="0" dirty="0"/>
                        <a:t>Module 1.0 « Sa présentation individuelle »</a:t>
                      </a:r>
                    </a:p>
                    <a:p>
                      <a:pPr marL="22860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fr-FR" sz="1600" b="0" dirty="0"/>
                        <a:t>Module 2.1 « Moi en tant que For »</a:t>
                      </a:r>
                    </a:p>
                    <a:p>
                      <a:pPr marL="22860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fr-FR" sz="1600" b="0" dirty="0"/>
                        <a:t>Module 2.3 « Communiquer avec le réseau »</a:t>
                      </a:r>
                    </a:p>
                    <a:p>
                      <a:pPr marL="22860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fr-FR" sz="1600" b="0" dirty="0"/>
                        <a:t>Module 2.3 : « Rôles et responsabilités »</a:t>
                      </a:r>
                    </a:p>
                    <a:p>
                      <a:pPr marL="22860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fr-FR" sz="1600" b="0" dirty="0"/>
                        <a:t>Module 3.2 : « Le profil d'exigences »</a:t>
                      </a:r>
                    </a:p>
                    <a:p>
                      <a:pPr marL="22860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fr-FR" sz="1600" b="0" dirty="0"/>
                        <a:t>Module 3 : « Recrutement »</a:t>
                      </a:r>
                    </a:p>
                    <a:p>
                      <a:pPr marL="22860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fr-FR" sz="1600" b="0" dirty="0"/>
                        <a:t>Module 3.3 : « Le récit d'une situation d'accueil 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/>
                        <a:t>E-learning 1 à 3 : 5 heures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/>
                        <a:t>1 : 15 minutes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/>
                        <a:t>2 : 2 heures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/>
                        <a:t>3 : 1 heure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/>
                        <a:t>4 : 2 heures 30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/>
                        <a:t>5 : 2 heures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/>
                        <a:t>6 : 2 heures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/>
                        <a:t>7 : 15 minutes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/>
                        <a:t>Total : environ 15 heures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H" sz="16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H" sz="16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A son rythme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H" sz="16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H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8423189"/>
                  </a:ext>
                </a:extLst>
              </a:tr>
              <a:tr h="10323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b="1" dirty="0"/>
                        <a:t>1</a:t>
                      </a:r>
                      <a:r>
                        <a:rPr lang="fr-CH" sz="1600" b="1" baseline="30000" dirty="0"/>
                        <a:t>er</a:t>
                      </a:r>
                      <a:r>
                        <a:rPr lang="fr-CH" sz="1600" b="1" dirty="0"/>
                        <a:t> coaching par zoom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600" dirty="0"/>
                        <a:t>Tous les livrables ci-dessus, sauf la présentation individuelle seront repris et travaillés durant le coaching.</a:t>
                      </a:r>
                      <a:endParaRPr lang="fr-CH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4 heures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Ensemble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784869"/>
                  </a:ext>
                </a:extLst>
              </a:tr>
              <a:tr h="5770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b="1" dirty="0"/>
                        <a:t>Mise en pratique sur le terrain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1600" dirty="0"/>
                        <a:t>La mise en pratique sur le terrain est basée sur les 1ers éléments ci-dessus. Testez, essayez, analysez et améliorez votre système.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A son rythme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3519320"/>
                  </a:ext>
                </a:extLst>
              </a:tr>
            </a:tbl>
          </a:graphicData>
        </a:graphic>
      </p:graphicFrame>
      <p:pic>
        <p:nvPicPr>
          <p:cNvPr id="5" name="Image 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DA48BE7E-2166-BF5D-250A-2855F5350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613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902DB53F-DFCB-48A8-9C9C-3C67F5DA2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" y="231775"/>
            <a:ext cx="10420350" cy="682625"/>
          </a:xfrm>
        </p:spPr>
        <p:txBody>
          <a:bodyPr>
            <a:normAutofit fontScale="90000"/>
          </a:bodyPr>
          <a:lstStyle/>
          <a:p>
            <a:r>
              <a:rPr lang="fr-CH" dirty="0"/>
              <a:t>Programme CFFE e-learning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9FAEC94A-99AE-4195-9765-9236F843C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29487"/>
              </p:ext>
            </p:extLst>
          </p:nvPr>
        </p:nvGraphicFramePr>
        <p:xfrm>
          <a:off x="276225" y="987768"/>
          <a:ext cx="11220450" cy="543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024">
                  <a:extLst>
                    <a:ext uri="{9D8B030D-6E8A-4147-A177-3AD203B41FA5}">
                      <a16:colId xmlns:a16="http://schemas.microsoft.com/office/drawing/2014/main" val="3392660574"/>
                    </a:ext>
                  </a:extLst>
                </a:gridCol>
                <a:gridCol w="6040976">
                  <a:extLst>
                    <a:ext uri="{9D8B030D-6E8A-4147-A177-3AD203B41FA5}">
                      <a16:colId xmlns:a16="http://schemas.microsoft.com/office/drawing/2014/main" val="4176346976"/>
                    </a:ext>
                  </a:extLst>
                </a:gridCol>
                <a:gridCol w="1810870">
                  <a:extLst>
                    <a:ext uri="{9D8B030D-6E8A-4147-A177-3AD203B41FA5}">
                      <a16:colId xmlns:a16="http://schemas.microsoft.com/office/drawing/2014/main" val="530042249"/>
                    </a:ext>
                  </a:extLst>
                </a:gridCol>
                <a:gridCol w="1868580">
                  <a:extLst>
                    <a:ext uri="{9D8B030D-6E8A-4147-A177-3AD203B41FA5}">
                      <a16:colId xmlns:a16="http://schemas.microsoft.com/office/drawing/2014/main" val="3849758251"/>
                    </a:ext>
                  </a:extLst>
                </a:gridCol>
              </a:tblGrid>
              <a:tr h="568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Thème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Livrables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Durée approximative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Ensemble ou à son rythme de manière individuelle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7127000"/>
                  </a:ext>
                </a:extLst>
              </a:tr>
              <a:tr h="26397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b="1" dirty="0"/>
                        <a:t>E-learning + travail intermédiaire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E-learning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fr-CH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 startAt="8"/>
                        <a:tabLst>
                          <a:tab pos="452438" algn="l"/>
                        </a:tabLst>
                      </a:pP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Module 6.1 : « La formulation d'objectifs »</a:t>
                      </a:r>
                    </a:p>
                    <a:p>
                      <a:pPr marL="22860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 startAt="8"/>
                        <a:tabLst>
                          <a:tab pos="452438" algn="l"/>
                        </a:tabLst>
                      </a:pP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Module 6.2 : « Contrat pédagogique »</a:t>
                      </a:r>
                    </a:p>
                    <a:p>
                      <a:pPr marL="22860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 startAt="8"/>
                        <a:tabLst>
                          <a:tab pos="452438" algn="l"/>
                        </a:tabLst>
                      </a:pP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Module 6.3 : « La </a:t>
                      </a:r>
                      <a:r>
                        <a:rPr lang="fr-CH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qualicarte</a:t>
                      </a: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»</a:t>
                      </a:r>
                    </a:p>
                    <a:p>
                      <a:pPr marL="228600" lvl="0" indent="-2286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 startAt="8"/>
                        <a:tabLst>
                          <a:tab pos="452438" algn="l"/>
                        </a:tabLst>
                      </a:pP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Module 6.3 : Evaluation des conditions d’apprentissage au sein 	de mon entreprise à partir de la </a:t>
                      </a:r>
                      <a:r>
                        <a:rPr lang="fr-CH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qualicarte</a:t>
                      </a: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 startAt="8"/>
                        <a:tabLst>
                          <a:tab pos="452438" algn="l"/>
                        </a:tabLst>
                      </a:pP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  Module 7.1 : « La planification » :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2438" algn="l"/>
                        </a:tabLst>
                      </a:pP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12a)	« Canevas de réflexion pour la planification de l’apprentissage »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2438" algn="l"/>
                        </a:tabLst>
                      </a:pP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12b)	« Plan de formation » en format Excel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2438" algn="l"/>
                        </a:tabLst>
                      </a:pP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12c)	« Plan de formation » en format Powerpoint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2438" algn="l"/>
                        </a:tabLst>
                      </a:pPr>
                      <a:r>
                        <a:rPr lang="fr-CH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13)	Module 7.2 : « L’autoévaluation des compétences »</a:t>
                      </a:r>
                      <a:endParaRPr lang="fr-CH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/>
                        <a:t>E-learning 4 à 7 :  6 heures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/>
                        <a:t>8 : 1 heure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/>
                        <a:t>9 : 2 heures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/>
                        <a:t>10 et 11 : 3 heures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/>
                        <a:t>12 : 3 heures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/>
                        <a:t>13 : 1 heure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/>
                        <a:t>Total : environ 16 heures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A son rythme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8423189"/>
                  </a:ext>
                </a:extLst>
              </a:tr>
              <a:tr h="776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600" b="1" dirty="0"/>
                        <a:t>2</a:t>
                      </a:r>
                      <a:r>
                        <a:rPr lang="fr-CH" sz="1600" b="1" baseline="30000" dirty="0"/>
                        <a:t>ème</a:t>
                      </a:r>
                      <a:r>
                        <a:rPr lang="fr-CH" sz="1600" b="1" dirty="0"/>
                        <a:t> coaching par zoom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CH" sz="1600" dirty="0"/>
                        <a:t>Tous les livrables ci-dessus seront repris et travaillés durant le coaching.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600" dirty="0"/>
                        <a:t>4 heures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dirty="0"/>
                        <a:t>Ensemble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784869"/>
                  </a:ext>
                </a:extLst>
              </a:tr>
              <a:tr h="568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H" sz="1600" b="1" dirty="0"/>
                        <a:t>Mise en pratique sur le terrain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CH" sz="1600" dirty="0"/>
                        <a:t>La mise en pratique sur le terrain est basée sur les éléments ci-dessus. Testez, essayez, analysez et améliorez votre système.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CH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600" dirty="0"/>
                        <a:t>A son rythme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3519320"/>
                  </a:ext>
                </a:extLst>
              </a:tr>
            </a:tbl>
          </a:graphicData>
        </a:graphic>
      </p:graphicFrame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A5E14A06-12AA-4FB3-B413-174AF3402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5148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3E6811-06A9-9E3D-C80E-5FB44CC7C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CH" sz="5400" dirty="0"/>
              <a:t>A vous de jouer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864843-A7FF-A13E-BAE2-0C8A46707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fr-CH" sz="2400" dirty="0"/>
              <a:t>Notez ces éléments dans votre agenda.</a:t>
            </a:r>
          </a:p>
          <a:p>
            <a:pPr marL="0" indent="0">
              <a:buNone/>
              <a:tabLst>
                <a:tab pos="273050" algn="l"/>
              </a:tabLst>
            </a:pPr>
            <a:r>
              <a:rPr lang="fr-CH" sz="2400" dirty="0"/>
              <a:t>	La formation e-learning fonctionne seulement si des plages sont prévues.</a:t>
            </a:r>
          </a:p>
          <a:p>
            <a:pPr marL="0" indent="0">
              <a:buNone/>
            </a:pPr>
            <a:endParaRPr lang="fr-CH" sz="2400" dirty="0"/>
          </a:p>
          <a:p>
            <a:r>
              <a:rPr lang="fr-CH" sz="2400" dirty="0"/>
              <a:t>Seules les personnes ayant réalisé l’entier du cursus bénéficieront de l’attestation.</a:t>
            </a:r>
          </a:p>
          <a:p>
            <a:pPr marL="0" indent="0">
              <a:buNone/>
              <a:tabLst>
                <a:tab pos="273050" algn="l"/>
              </a:tabLst>
            </a:pPr>
            <a:r>
              <a:rPr lang="fr-CH" sz="2400" dirty="0"/>
              <a:t>	Par «cursus», il est entendu : </a:t>
            </a:r>
          </a:p>
          <a:p>
            <a:pPr lvl="1"/>
            <a:r>
              <a:rPr lang="fr-CH" dirty="0"/>
              <a:t>le zoom de bienvenue;</a:t>
            </a:r>
          </a:p>
          <a:p>
            <a:pPr lvl="1"/>
            <a:r>
              <a:rPr lang="fr-CH" dirty="0"/>
              <a:t>le e-learning complet;</a:t>
            </a:r>
          </a:p>
          <a:p>
            <a:pPr lvl="1"/>
            <a:r>
              <a:rPr lang="fr-CH" dirty="0"/>
              <a:t>les documents réflexifs complétés et pouvant être utilisés sur le terrain;</a:t>
            </a:r>
          </a:p>
          <a:p>
            <a:pPr lvl="1"/>
            <a:r>
              <a:rPr lang="fr-CH" dirty="0"/>
              <a:t>le suivi des coachings 1 et 2.</a:t>
            </a:r>
          </a:p>
          <a:p>
            <a:pPr marL="457200" lvl="1" indent="0">
              <a:buNone/>
            </a:pPr>
            <a:endParaRPr lang="fr-CH" sz="2200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15E30013-E5F0-3F30-3753-33229B3B09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33008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3E6811-06A9-9E3D-C80E-5FB44CC7C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CH" sz="5400" dirty="0"/>
              <a:t>Les livrables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864843-A7FF-A13E-BAE2-0C8A46707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fr-CH" dirty="0"/>
              <a:t>Certains livrables seront à insérer sur le e-learning. D’autres vous serviront en direct lors des séances de coaching. </a:t>
            </a:r>
          </a:p>
          <a:p>
            <a:r>
              <a:rPr lang="fr-CH" dirty="0"/>
              <a:t>Vous les retrouvez tous en cliquant sur le lien suivant : </a:t>
            </a:r>
            <a:r>
              <a:rPr lang="fr-CH" b="1" dirty="0"/>
              <a:t> </a:t>
            </a:r>
            <a:r>
              <a:rPr lang="fr-CH" b="1" dirty="0">
                <a:hlinkClick r:id="rId3"/>
              </a:rPr>
              <a:t>Documents CFFE</a:t>
            </a:r>
            <a:endParaRPr lang="fr-CH" b="1" dirty="0"/>
          </a:p>
          <a:p>
            <a:r>
              <a:rPr lang="fr-CH" dirty="0"/>
              <a:t>Il est très important de réaliser les livrables car les coachings seront basés uniquement sur ces documents.</a:t>
            </a:r>
          </a:p>
          <a:p>
            <a:pPr marL="457200" lvl="1" indent="0">
              <a:buNone/>
            </a:pPr>
            <a:endParaRPr lang="fr-CH" sz="2200" dirty="0"/>
          </a:p>
          <a:p>
            <a:pPr marL="457200" lvl="1" indent="0" algn="ctr">
              <a:buNone/>
            </a:pPr>
            <a:r>
              <a:rPr lang="fr-CH" sz="2200" b="1" dirty="0"/>
              <a:t>BONNE FORMATION !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15E30013-E5F0-3F30-3753-33229B3B09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674" y="6183688"/>
            <a:ext cx="457200" cy="396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188047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THÈME OFFICE" val="PJBElz46"/>
  <p:tag name="ARTICULATE_SLIDE_COUNT" val="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</TotalTime>
  <Words>645</Words>
  <Application>Microsoft Office PowerPoint</Application>
  <PresentationFormat>Grand écran</PresentationFormat>
  <Paragraphs>109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Thème Office</vt:lpstr>
      <vt:lpstr>CFFE E-learning  Bienvenue</vt:lpstr>
      <vt:lpstr>Objectifs de la formation CFFE e-learning</vt:lpstr>
      <vt:lpstr>Cursus CFFE e-learning</vt:lpstr>
      <vt:lpstr>Programme CFFE e-learning</vt:lpstr>
      <vt:lpstr>Programme CFFE e-learning</vt:lpstr>
      <vt:lpstr>A vous de jouer</vt:lpstr>
      <vt:lpstr>Les livrables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CFFE</dc:title>
  <dc:creator>Reymond Magali</dc:creator>
  <cp:lastModifiedBy>Coelho Catia</cp:lastModifiedBy>
  <cp:revision>40</cp:revision>
  <cp:lastPrinted>2023-08-10T07:13:08Z</cp:lastPrinted>
  <dcterms:created xsi:type="dcterms:W3CDTF">2023-04-27T08:51:32Z</dcterms:created>
  <dcterms:modified xsi:type="dcterms:W3CDTF">2023-12-19T12:35:23Z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0C9AC720-C706-439E-9212-99B30D042D31</vt:lpwstr>
  </property>
  <property fmtid="{D5CDD505-2E9C-101B-9397-08002B2CF9AE}" pid="3" name="ArticulatePath">
    <vt:lpwstr>Présentation1</vt:lpwstr>
  </property>
</Properties>
</file>